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2" r:id="rId55"/>
    <p:sldId id="310" r:id="rId56"/>
    <p:sldId id="311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CEA0EF-5E0D-449B-A19F-6B39A2E23E1F}" v="1886" dt="2021-11-08T13:28:07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45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6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9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72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0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4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62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644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66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7E0AA605-2778-4130-94A1-0F1D8A694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6" r="-2" b="41333"/>
          <a:stretch/>
        </p:blipFill>
        <p:spPr>
          <a:xfrm>
            <a:off x="20" y="10"/>
            <a:ext cx="12191979" cy="4537867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9558" y="4831307"/>
            <a:ext cx="5474257" cy="1815151"/>
          </a:xfrm>
        </p:spPr>
        <p:txBody>
          <a:bodyPr anchor="ctr">
            <a:normAutofit/>
          </a:bodyPr>
          <a:lstStyle/>
          <a:p>
            <a:r>
              <a:rPr lang="en-US" sz="3600">
                <a:cs typeface="Calibri Light"/>
              </a:rPr>
              <a:t>CHEMANOL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9039" y="4831306"/>
            <a:ext cx="4568128" cy="18151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Calibri"/>
              </a:rPr>
              <a:t>Dashboard Screenshots</a:t>
            </a:r>
            <a:endParaRPr lang="en-US" dirty="0"/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098869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0CE75985-B453-4799-9C62-F9BCA1AA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Plant Maintenance</a:t>
            </a:r>
            <a:endParaRPr lang="en-US" sz="4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8C09C9-1B33-444F-B38B-9D669B9A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298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C916598E-5CCC-4A74-9E9D-279A98797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609175"/>
            <a:ext cx="12203500" cy="6243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Notification Dashboard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034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Notification Dashboard (Notification Rate Report)</a:t>
            </a:r>
            <a:endParaRPr lang="en-US" sz="2400" dirty="0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0C75FBA8-C248-4F9E-96FC-DE8C906F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694545"/>
            <a:ext cx="12203500" cy="615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1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Notification Dashboard (Corrective Notification Report)</a:t>
            </a:r>
            <a:endParaRPr lang="en-US" sz="2400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F429FAE-3DA8-42B5-8CDF-3C4EA49D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42361"/>
            <a:ext cx="11987841" cy="61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35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Notification Dashboard (M2 vs Others Notification Report)</a:t>
            </a:r>
            <a:endParaRPr lang="en-US" sz="2400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8AEA1951-AD12-4903-98B8-710AF83C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1890"/>
            <a:ext cx="12059728" cy="62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8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Order Dashboard </a:t>
            </a:r>
            <a:endParaRPr lang="en-US" sz="2400" dirty="0"/>
          </a:p>
        </p:txBody>
      </p:sp>
      <p:pic>
        <p:nvPicPr>
          <p:cNvPr id="3" name="Picture 3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5290DEFC-226C-4A24-B193-3DBC0951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8915"/>
            <a:ext cx="12203501" cy="68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2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Order Dashboard (PM Order Compliance)</a:t>
            </a:r>
            <a:endParaRPr lang="en-US" sz="2400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7EF9D4D2-0D42-4DFB-8DB3-AB17C23C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594343"/>
            <a:ext cx="12102859" cy="62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Order Dashboard (CM Order Compliance)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8EC9237F-9E14-4836-AB8B-7AB81378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8521"/>
            <a:ext cx="12117236" cy="626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Order Dashboard (A Critical PM Order Compliance)</a:t>
            </a:r>
            <a:endParaRPr lang="en-US" sz="2400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3936E032-7EBE-44D8-A752-1290DBEC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0249"/>
            <a:ext cx="12131614" cy="62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8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Backlog &amp; Utilization Dashboard </a:t>
            </a:r>
            <a:endParaRPr lang="en-US" sz="2400" dirty="0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EB9E37E6-5060-4151-9A3C-5AD69F7E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4352"/>
            <a:ext cx="12145992" cy="625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9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0CE75985-B453-4799-9C62-F9BCA1AA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Sales &amp; Distribution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8C09C9-1B33-444F-B38B-9D669B9A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12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Backlog &amp; Utilization Dashboard (Normal Orders Backlog)</a:t>
            </a:r>
            <a:endParaRPr lang="en-US" sz="2400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138B8C9E-24D2-47A7-824C-BE444C5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4478"/>
            <a:ext cx="12203502" cy="625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28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Backlog &amp; Utilization Dashboard (MH Utilization Report)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DAC67F0-D5F2-4E6A-B408-970692F8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3298"/>
            <a:ext cx="12203502" cy="62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8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Backlog &amp; Utilization Dashboard (PM vs Total Man-hour Utilization)</a:t>
            </a:r>
            <a:endParaRPr lang="en-US" sz="2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1E055E1-3A72-4CB3-BBBC-69DB9723D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5340"/>
            <a:ext cx="12203502" cy="62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1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0CE75985-B453-4799-9C62-F9BCA1AA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EHSM</a:t>
            </a:r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8C09C9-1B33-444F-B38B-9D669B9A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64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MOC Dashboard</a:t>
            </a:r>
            <a:endParaRPr lang="en-US" sz="2400" dirty="0"/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312A4E3B-A6C1-403C-85EA-7142A020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7022"/>
            <a:ext cx="12145991" cy="62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7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Near Miss Dashboard</a:t>
            </a:r>
            <a:endParaRPr lang="en-US" sz="2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1E759B3-3DAC-4EE8-B4DF-6BCE81AE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7908"/>
            <a:ext cx="12203502" cy="62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03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Obersvation &amp; Incident Dashboard</a:t>
            </a:r>
            <a:endParaRPr lang="en-US" sz="2400" dirty="0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3C8FDE3-2C5E-4C97-B869-5A2DCED3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" y="598007"/>
            <a:ext cx="12145993" cy="62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55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0CE75985-B453-4799-9C62-F9BCA1AA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Management / CEO</a:t>
            </a:r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8C09C9-1B33-444F-B38B-9D669B9A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96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Management Dashboard (Main)</a:t>
            </a:r>
            <a:endParaRPr lang="en-US" sz="2400" dirty="0"/>
          </a:p>
        </p:txBody>
      </p:sp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id="{00DB4C68-2FAF-4E8D-B00D-DEF7E4E1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62145"/>
            <a:ext cx="12203502" cy="61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4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Management Dashboard (MM</a:t>
            </a:r>
            <a:r>
              <a:rPr lang="en-US" sz="2400"/>
              <a:t>)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C47A70D-E964-47CF-B5BB-E106EE7D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5634"/>
            <a:ext cx="12203501" cy="625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BD70B8E-CEA3-4470-9C9A-1AF59FD8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" y="921705"/>
            <a:ext cx="12117236" cy="5891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94D6F-B9D1-4277-A26A-96800EA8B39D}"/>
              </a:ext>
            </a:extLst>
          </p:cNvPr>
          <p:cNvSpPr txBox="1"/>
          <p:nvPr/>
        </p:nvSpPr>
        <p:spPr>
          <a:xfrm>
            <a:off x="310551" y="32492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Sales Report</a:t>
            </a:r>
          </a:p>
        </p:txBody>
      </p:sp>
    </p:spTree>
    <p:extLst>
      <p:ext uri="{BB962C8B-B14F-4D97-AF65-F5344CB8AC3E}">
        <p14:creationId xmlns:p14="http://schemas.microsoft.com/office/powerpoint/2010/main" val="2712315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Management Dashboard (PM</a:t>
            </a:r>
            <a:r>
              <a:rPr lang="en-US" sz="2400" dirty="0"/>
              <a:t>)</a:t>
            </a:r>
          </a:p>
        </p:txBody>
      </p:sp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id="{198FD92D-ECE2-4CA2-AE97-BB9FB3A8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5423"/>
            <a:ext cx="12203502" cy="62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64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Management Dashboard (FI</a:t>
            </a:r>
            <a:r>
              <a:rPr lang="en-US" sz="2400" dirty="0"/>
              <a:t>)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08AE5E0-F56C-45EE-A632-5B761755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4991"/>
            <a:ext cx="12203501" cy="62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90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Management Dashboard (SD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sz="2400" dirty="0"/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22729B55-2553-45E3-B2CA-0E53AEFB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8957"/>
            <a:ext cx="12203502" cy="62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96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Management Dashboard (EHSM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sz="2400" dirty="0"/>
          </a:p>
        </p:txBody>
      </p:sp>
      <p:pic>
        <p:nvPicPr>
          <p:cNvPr id="3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99948838-8D44-405F-8870-3C534D1F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2482"/>
            <a:ext cx="12102860" cy="62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48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0CE75985-B453-4799-9C62-F9BCA1AA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Production Planning</a:t>
            </a:r>
            <a:endParaRPr lang="en-US" sz="4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8C09C9-1B33-444F-B38B-9D669B9A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98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Production Planning Dashboard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10BCA2F-F666-4FF7-B6FD-40817EB8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22449"/>
            <a:ext cx="12447916" cy="63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9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Production Planning Dashboard 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D84C1C67-75AA-4492-B6F0-B7671F61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718370"/>
            <a:ext cx="12030973" cy="614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1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Production Planning Dashboard 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0DA7F2E-C98D-4B61-A5AD-7A539C23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4943"/>
            <a:ext cx="12203502" cy="62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20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0CE75985-B453-4799-9C62-F9BCA1AA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Material </a:t>
            </a:r>
            <a:r>
              <a:rPr lang="en-US" sz="4800"/>
              <a:t>Management (MM)</a:t>
            </a:r>
            <a:endParaRPr lang="en-US" sz="4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8C09C9-1B33-444F-B38B-9D669B9A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275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Inbound Logistics Dashboard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D5BDAD-A2DD-4D58-B3E0-40B9C1F6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3036"/>
            <a:ext cx="12217878" cy="625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A7F92CBA-16C1-44EA-8A65-D4F2A34BE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" y="737296"/>
            <a:ext cx="12164559" cy="61228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9CA34-B052-4D5A-9CAD-10DD7C47FB4F}"/>
              </a:ext>
            </a:extLst>
          </p:cNvPr>
          <p:cNvSpPr txBox="1"/>
          <p:nvPr/>
        </p:nvSpPr>
        <p:spPr>
          <a:xfrm>
            <a:off x="224287" y="138022"/>
            <a:ext cx="5417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Outbound Logistics Dashboard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0202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Material Management Dashboard 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239C509-5F50-42FF-A35C-0918FBFD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8934"/>
            <a:ext cx="12203501" cy="62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57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Material Management Dashboard (Line Items)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1B1F9589-0E27-4B13-B4D6-89F57BBD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873231"/>
            <a:ext cx="12217878" cy="52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62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Procure to pay lead time dashboard</a:t>
            </a:r>
            <a:endParaRPr lang="en-US" sz="2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90C062E-E8DA-4A83-9C4C-7A00FB02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50965"/>
            <a:ext cx="12203501" cy="630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10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Procure to pay lead time report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E4DC4D28-2803-4D42-83C0-09996524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1428"/>
            <a:ext cx="12203502" cy="62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04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Vendor Management Dashboard</a:t>
            </a:r>
            <a:endParaRPr lang="en-US" sz="2400" dirty="0"/>
          </a:p>
        </p:txBody>
      </p:sp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0A95FAF-3FEE-4297-AA1A-B8AB6F64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6279"/>
            <a:ext cx="12203501" cy="625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64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Vendor Management Report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500B448-010C-47B6-B817-BCB9085D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" y="594079"/>
            <a:ext cx="12030973" cy="625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05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Warehouse Management Dashboard</a:t>
            </a:r>
            <a:endParaRPr lang="en-US" sz="2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B92C806-0424-40B3-9ADC-5DBF44FC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5358"/>
            <a:ext cx="12203501" cy="62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47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Warehouse Management (Released Stock Status Report)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17019D40-3383-4AEC-B1C7-266C5A008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6316"/>
            <a:ext cx="12246633" cy="62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0CE75985-B453-4799-9C62-F9BCA1AA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Finance</a:t>
            </a:r>
            <a:endParaRPr lang="en-US" sz="4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8C09C9-1B33-444F-B38B-9D669B9A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186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General Ledger Ratio Dashboard</a:t>
            </a:r>
            <a:endParaRPr lang="en-US" sz="2400" dirty="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A8944E-D99B-45EE-876E-F8D0AFA6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603026"/>
            <a:ext cx="12246633" cy="625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1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F18EA118-247E-4B3D-9022-3F86B2433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0" y="794806"/>
            <a:ext cx="12181629" cy="60653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4193C9-604D-4B38-9BAD-121CD8743412}"/>
              </a:ext>
            </a:extLst>
          </p:cNvPr>
          <p:cNvSpPr txBox="1"/>
          <p:nvPr/>
        </p:nvSpPr>
        <p:spPr>
          <a:xfrm>
            <a:off x="224287" y="138022"/>
            <a:ext cx="5417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Sales Dispatch Report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1569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Other Departments Dashboard</a:t>
            </a:r>
            <a:endParaRPr lang="en-US" sz="2400" dirty="0"/>
          </a:p>
        </p:txBody>
      </p:sp>
      <p:pic>
        <p:nvPicPr>
          <p:cNvPr id="3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2FDEC3B-F51C-4C7C-BE35-E7C03F2F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6043"/>
            <a:ext cx="12203501" cy="62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59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Other Departments Report (Open contracts value)</a:t>
            </a:r>
            <a:endParaRPr lang="en-US" sz="2400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1221023E-E3C9-4656-925A-97CF97F2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73463"/>
            <a:ext cx="12203501" cy="52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34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Other Departments Report (Purchase by payment term)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9FB9F34-CBC2-4380-BBC3-C4E25C06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1148986"/>
            <a:ext cx="12203501" cy="43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19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Profit &amp; Loss Dashboard</a:t>
            </a:r>
            <a:endParaRPr lang="en-US" sz="2400" dirty="0"/>
          </a:p>
        </p:txBody>
      </p:sp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0A0216E-6FCF-48FF-8483-D60C341E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0578"/>
            <a:ext cx="12145992" cy="62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86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Contribution Dashboard (Yearly)</a:t>
            </a:r>
            <a:endParaRPr lang="en-US" sz="2400" dirty="0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AD1BE0CF-2098-4A47-95E4-6D69EDD3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3" y="599011"/>
            <a:ext cx="12246634" cy="62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06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Contribution Dashboard (Quarterly)</a:t>
            </a:r>
            <a:endParaRPr lang="en-US" sz="2400" dirty="0"/>
          </a:p>
        </p:txBody>
      </p:sp>
      <p:pic>
        <p:nvPicPr>
          <p:cNvPr id="3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E04A0545-CEFD-44C5-9C83-863F0491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0015"/>
            <a:ext cx="12160369" cy="62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6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Contribution Dashboard (Monthly)</a:t>
            </a:r>
            <a:endParaRPr lang="en-US" sz="2400" dirty="0"/>
          </a:p>
        </p:txBody>
      </p:sp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EFC323F-2CC7-4E9C-9ABC-EA9DAF4D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5999"/>
            <a:ext cx="12203501" cy="616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42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Treasury &amp; Fixed Dashboard </a:t>
            </a:r>
            <a:endParaRPr lang="en-US" sz="2400" dirty="0"/>
          </a:p>
        </p:txBody>
      </p:sp>
      <p:pic>
        <p:nvPicPr>
          <p:cNvPr id="3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200D666-F90B-45F5-B635-F5D761ADB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7002"/>
            <a:ext cx="12203501" cy="62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87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Working Capital Dashboard </a:t>
            </a:r>
            <a:endParaRPr lang="en-US" sz="2400" dirty="0"/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A0E65409-649F-425C-9BE5-CD7DF03D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1217049"/>
            <a:ext cx="12203501" cy="443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915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Working Capital (Top20) Dashboard </a:t>
            </a:r>
            <a:endParaRPr lang="en-US" sz="2400" dirty="0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6642A84B-51AA-412C-B8B5-7BB42B2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2" y="1149498"/>
            <a:ext cx="12189124" cy="45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98D0DF-F874-4449-A8B3-6529714E9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35" y="809183"/>
            <a:ext cx="12201221" cy="60509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5155F3-AD52-4E8D-A3DD-C79717562F67}"/>
              </a:ext>
            </a:extLst>
          </p:cNvPr>
          <p:cNvSpPr txBox="1"/>
          <p:nvPr/>
        </p:nvSpPr>
        <p:spPr>
          <a:xfrm>
            <a:off x="224287" y="138022"/>
            <a:ext cx="5417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Sales Dashboard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3120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5155F3-AD52-4E8D-A3DD-C79717562F67}"/>
              </a:ext>
            </a:extLst>
          </p:cNvPr>
          <p:cNvSpPr txBox="1"/>
          <p:nvPr/>
        </p:nvSpPr>
        <p:spPr>
          <a:xfrm>
            <a:off x="224287" y="138022"/>
            <a:ext cx="5417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Sales Dashboard (Ageing report)</a:t>
            </a:r>
            <a:endParaRPr lang="en-US" sz="2400" dirty="0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220EDEF2-7E56-4D59-AF25-B826FB2D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828483"/>
            <a:ext cx="2743200" cy="1201033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52AD2BE6-6E49-4398-8099-3DCC1C84B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8" y="881070"/>
            <a:ext cx="12151431" cy="5979109"/>
          </a:xfrm>
        </p:spPr>
      </p:pic>
    </p:spTree>
    <p:extLst>
      <p:ext uri="{BB962C8B-B14F-4D97-AF65-F5344CB8AC3E}">
        <p14:creationId xmlns:p14="http://schemas.microsoft.com/office/powerpoint/2010/main" val="131270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5155F3-AD52-4E8D-A3DD-C79717562F67}"/>
              </a:ext>
            </a:extLst>
          </p:cNvPr>
          <p:cNvSpPr txBox="1"/>
          <p:nvPr/>
        </p:nvSpPr>
        <p:spPr>
          <a:xfrm>
            <a:off x="224287" y="138022"/>
            <a:ext cx="79621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Sales Dashboard (Sales Budget vs </a:t>
            </a:r>
            <a:r>
              <a:rPr lang="en-US" sz="2400"/>
              <a:t>Actual sale)</a:t>
            </a:r>
            <a:endParaRPr lang="en-US" sz="2400" dirty="0"/>
          </a:p>
        </p:txBody>
      </p:sp>
      <p:pic>
        <p:nvPicPr>
          <p:cNvPr id="5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D34B63-71C2-4F0D-85A1-03AB4210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596363"/>
            <a:ext cx="12203500" cy="619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1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5155F3-AD52-4E8D-A3DD-C79717562F67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Sales Dashboard (</a:t>
            </a:r>
            <a:r>
              <a:rPr lang="en-US" sz="2400">
                <a:ea typeface="+mn-lt"/>
                <a:cs typeface="+mn-lt"/>
              </a:rPr>
              <a:t>Unit Price Budget vs Weighted Average Price</a:t>
            </a:r>
            <a:r>
              <a:rPr lang="en-US" sz="2400"/>
              <a:t>)</a:t>
            </a:r>
            <a:endParaRPr lang="en-US" sz="2400" dirty="0"/>
          </a:p>
        </p:txBody>
      </p:sp>
      <p:pic>
        <p:nvPicPr>
          <p:cNvPr id="2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7CA9AD5-16C3-472F-AFDA-1A3C58A4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803329"/>
            <a:ext cx="12203500" cy="60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48958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DarkSeedLeftStep">
      <a:dk1>
        <a:srgbClr val="000000"/>
      </a:dk1>
      <a:lt1>
        <a:srgbClr val="FFFFFF"/>
      </a:lt1>
      <a:dk2>
        <a:srgbClr val="213B38"/>
      </a:dk2>
      <a:lt2>
        <a:srgbClr val="E8E6E2"/>
      </a:lt2>
      <a:accent1>
        <a:srgbClr val="296AE7"/>
      </a:accent1>
      <a:accent2>
        <a:srgbClr val="17A7D5"/>
      </a:accent2>
      <a:accent3>
        <a:srgbClr val="20B59B"/>
      </a:accent3>
      <a:accent4>
        <a:srgbClr val="14BC59"/>
      </a:accent4>
      <a:accent5>
        <a:srgbClr val="23BD22"/>
      </a:accent5>
      <a:accent6>
        <a:srgbClr val="5AB914"/>
      </a:accent6>
      <a:hlink>
        <a:srgbClr val="319541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BevelVTI</vt:lpstr>
      <vt:lpstr>CHEMANOL</vt:lpstr>
      <vt:lpstr>Sales &amp;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Plant Maintenance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EHSM</vt:lpstr>
      <vt:lpstr>PowerPoint Presentation</vt:lpstr>
      <vt:lpstr>PowerPoint Presentation</vt:lpstr>
      <vt:lpstr>PowerPoint Presentation</vt:lpstr>
      <vt:lpstr>Management / CEO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Planning</vt:lpstr>
      <vt:lpstr>PowerPoint Presentation</vt:lpstr>
      <vt:lpstr>PowerPoint Presentation</vt:lpstr>
      <vt:lpstr>PowerPoint Presentation</vt:lpstr>
      <vt:lpstr>Material Management (MM)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326</cp:revision>
  <dcterms:created xsi:type="dcterms:W3CDTF">2021-11-08T08:37:26Z</dcterms:created>
  <dcterms:modified xsi:type="dcterms:W3CDTF">2021-11-08T13:29:47Z</dcterms:modified>
</cp:coreProperties>
</file>